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8790900" cy="43192700"/>
  <p:notesSz cx="6858000" cy="9144000"/>
  <p:embeddedFontLst>
    <p:embeddedFont>
      <p:font typeface="Arial" panose="020B0604020202020204" pitchFamily="34" charset="0"/>
      <p:regular r:id="rId4"/>
    </p:embeddedFont>
    <p:embeddedFont>
      <p:font typeface="Arial Bold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158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16338" y="512763"/>
            <a:ext cx="171132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741" y="-3939"/>
            <a:ext cx="28774944" cy="43179343"/>
            <a:chOff x="0" y="0"/>
            <a:chExt cx="38366592" cy="57572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66573" cy="57572399"/>
            </a:xfrm>
            <a:custGeom>
              <a:avLst/>
              <a:gdLst/>
              <a:ahLst/>
              <a:cxnLst/>
              <a:rect l="l" t="t" r="r" b="b"/>
              <a:pathLst>
                <a:path w="38366573" h="57572399">
                  <a:moveTo>
                    <a:pt x="0" y="0"/>
                  </a:moveTo>
                  <a:lnTo>
                    <a:pt x="38366573" y="0"/>
                  </a:lnTo>
                  <a:lnTo>
                    <a:pt x="38366573" y="57572399"/>
                  </a:lnTo>
                  <a:lnTo>
                    <a:pt x="0" y="57572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36734" y="2703684"/>
            <a:ext cx="28800425" cy="666786"/>
            <a:chOff x="0" y="0"/>
            <a:chExt cx="38400567" cy="889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400568" cy="889048"/>
            </a:xfrm>
            <a:custGeom>
              <a:avLst/>
              <a:gdLst/>
              <a:ahLst/>
              <a:cxnLst/>
              <a:rect l="l" t="t" r="r" b="b"/>
              <a:pathLst>
                <a:path w="38400568" h="889048">
                  <a:moveTo>
                    <a:pt x="0" y="0"/>
                  </a:moveTo>
                  <a:lnTo>
                    <a:pt x="38400568" y="0"/>
                  </a:lnTo>
                  <a:lnTo>
                    <a:pt x="38400568" y="889048"/>
                  </a:lnTo>
                  <a:lnTo>
                    <a:pt x="0" y="889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8400567" cy="9176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733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André Souza; Felipe Nunes; Gregory Baruc ; Icaro Birochi;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5973" y="1383751"/>
            <a:ext cx="27908477" cy="1210265"/>
            <a:chOff x="0" y="0"/>
            <a:chExt cx="37211303" cy="1613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1304" cy="1613687"/>
            </a:xfrm>
            <a:custGeom>
              <a:avLst/>
              <a:gdLst/>
              <a:ahLst/>
              <a:cxnLst/>
              <a:rect l="l" t="t" r="r" b="b"/>
              <a:pathLst>
                <a:path w="37211304" h="1613687">
                  <a:moveTo>
                    <a:pt x="0" y="0"/>
                  </a:moveTo>
                  <a:lnTo>
                    <a:pt x="37211304" y="0"/>
                  </a:lnTo>
                  <a:lnTo>
                    <a:pt x="37211304" y="1613687"/>
                  </a:lnTo>
                  <a:lnTo>
                    <a:pt x="0" y="1613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7211303" cy="164226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039"/>
                </a:lnSpc>
              </a:pPr>
              <a:r>
                <a:rPr lang="en-US" sz="5866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Instituto Alma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0421" y="-176279"/>
            <a:ext cx="25809904" cy="1619083"/>
            <a:chOff x="0" y="0"/>
            <a:chExt cx="34413205" cy="2158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413205" cy="2158777"/>
            </a:xfrm>
            <a:custGeom>
              <a:avLst/>
              <a:gdLst/>
              <a:ahLst/>
              <a:cxnLst/>
              <a:rect l="l" t="t" r="r" b="b"/>
              <a:pathLst>
                <a:path w="34413205" h="2158777">
                  <a:moveTo>
                    <a:pt x="0" y="0"/>
                  </a:moveTo>
                  <a:lnTo>
                    <a:pt x="34413205" y="0"/>
                  </a:lnTo>
                  <a:lnTo>
                    <a:pt x="34413205" y="2158777"/>
                  </a:lnTo>
                  <a:lnTo>
                    <a:pt x="0" y="2158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4413205" cy="2187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598"/>
                </a:lnSpc>
              </a:pPr>
              <a:r>
                <a:rPr lang="en-US" sz="79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Semana de Tecnologia FECAP 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95987" y="3206403"/>
            <a:ext cx="22596384" cy="1215188"/>
            <a:chOff x="0" y="0"/>
            <a:chExt cx="30128512" cy="16202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28511" cy="1620251"/>
            </a:xfrm>
            <a:custGeom>
              <a:avLst/>
              <a:gdLst/>
              <a:ahLst/>
              <a:cxnLst/>
              <a:rect l="l" t="t" r="r" b="b"/>
              <a:pathLst>
                <a:path w="30128511" h="1620251">
                  <a:moveTo>
                    <a:pt x="0" y="0"/>
                  </a:moveTo>
                  <a:lnTo>
                    <a:pt x="30128511" y="0"/>
                  </a:lnTo>
                  <a:lnTo>
                    <a:pt x="30128511" y="1620251"/>
                  </a:lnTo>
                  <a:lnTo>
                    <a:pt x="0" y="162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0128512" cy="162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Eduardo Savino Gomes; José Carlos Buesso;  Ronaldo Araújo Pinto; Victor Bruno Alexander Rosetti de Quiroz; Francisco de Souza Escobar.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2752" y="40356014"/>
            <a:ext cx="3095947" cy="3115297"/>
            <a:chOff x="0" y="0"/>
            <a:chExt cx="4127929" cy="4153729"/>
          </a:xfrm>
        </p:grpSpPr>
        <p:sp>
          <p:nvSpPr>
            <p:cNvPr id="17" name="Freeform 17" descr="Uma imagem contendo óculos  O conteúdo gerado por IA pode estar incorreto."/>
            <p:cNvSpPr/>
            <p:nvPr/>
          </p:nvSpPr>
          <p:spPr>
            <a:xfrm>
              <a:off x="0" y="0"/>
              <a:ext cx="4127881" cy="4153789"/>
            </a:xfrm>
            <a:custGeom>
              <a:avLst/>
              <a:gdLst/>
              <a:ahLst/>
              <a:cxnLst/>
              <a:rect l="l" t="t" r="r" b="b"/>
              <a:pathLst>
                <a:path w="4127881" h="4153789">
                  <a:moveTo>
                    <a:pt x="0" y="0"/>
                  </a:moveTo>
                  <a:lnTo>
                    <a:pt x="4127881" y="0"/>
                  </a:lnTo>
                  <a:lnTo>
                    <a:pt x="4127881" y="4153789"/>
                  </a:lnTo>
                  <a:lnTo>
                    <a:pt x="0" y="415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1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801752" y="40382747"/>
            <a:ext cx="3095945" cy="3105591"/>
            <a:chOff x="0" y="0"/>
            <a:chExt cx="4127927" cy="4140788"/>
          </a:xfrm>
        </p:grpSpPr>
        <p:sp>
          <p:nvSpPr>
            <p:cNvPr id="19" name="Freeform 19" descr="Uma imagem contendo óculos, caneca  O conteúdo gerado por IA pode estar incorreto."/>
            <p:cNvSpPr/>
            <p:nvPr/>
          </p:nvSpPr>
          <p:spPr>
            <a:xfrm>
              <a:off x="0" y="0"/>
              <a:ext cx="4127881" cy="4140835"/>
            </a:xfrm>
            <a:custGeom>
              <a:avLst/>
              <a:gdLst/>
              <a:ahLst/>
              <a:cxnLst/>
              <a:rect l="l" t="t" r="r" b="b"/>
              <a:pathLst>
                <a:path w="4127881" h="4140835">
                  <a:moveTo>
                    <a:pt x="0" y="0"/>
                  </a:moveTo>
                  <a:lnTo>
                    <a:pt x="4127881" y="0"/>
                  </a:lnTo>
                  <a:lnTo>
                    <a:pt x="4127881" y="4140835"/>
                  </a:lnTo>
                  <a:lnTo>
                    <a:pt x="0" y="4140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1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3983757" y="12682310"/>
            <a:ext cx="2651482" cy="1369821"/>
            <a:chOff x="0" y="0"/>
            <a:chExt cx="3535309" cy="1826428"/>
          </a:xfrm>
        </p:grpSpPr>
        <p:sp>
          <p:nvSpPr>
            <p:cNvPr id="21" name="Freeform 21" descr="Logotipo  O conteúdo gerado por IA pode estar incorreto."/>
            <p:cNvSpPr/>
            <p:nvPr/>
          </p:nvSpPr>
          <p:spPr>
            <a:xfrm>
              <a:off x="0" y="0"/>
              <a:ext cx="3535299" cy="1826387"/>
            </a:xfrm>
            <a:custGeom>
              <a:avLst/>
              <a:gdLst/>
              <a:ahLst/>
              <a:cxnLst/>
              <a:rect l="l" t="t" r="r" b="b"/>
              <a:pathLst>
                <a:path w="3535299" h="1826387">
                  <a:moveTo>
                    <a:pt x="0" y="0"/>
                  </a:moveTo>
                  <a:lnTo>
                    <a:pt x="3535299" y="0"/>
                  </a:lnTo>
                  <a:lnTo>
                    <a:pt x="3535299" y="1826387"/>
                  </a:lnTo>
                  <a:lnTo>
                    <a:pt x="0" y="1826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20224476" y="15154436"/>
            <a:ext cx="1969985" cy="1969985"/>
            <a:chOff x="0" y="0"/>
            <a:chExt cx="2626647" cy="2626647"/>
          </a:xfrm>
        </p:grpSpPr>
        <p:sp>
          <p:nvSpPr>
            <p:cNvPr id="27" name="Freeform 27" descr="Ícone  O conteúdo gerado por IA pode estar incorreto."/>
            <p:cNvSpPr/>
            <p:nvPr/>
          </p:nvSpPr>
          <p:spPr>
            <a:xfrm>
              <a:off x="0" y="0"/>
              <a:ext cx="2626614" cy="2626614"/>
            </a:xfrm>
            <a:custGeom>
              <a:avLst/>
              <a:gdLst/>
              <a:ahLst/>
              <a:cxnLst/>
              <a:rect l="l" t="t" r="r" b="b"/>
              <a:pathLst>
                <a:path w="2626614" h="2626614">
                  <a:moveTo>
                    <a:pt x="0" y="0"/>
                  </a:moveTo>
                  <a:lnTo>
                    <a:pt x="2626614" y="0"/>
                  </a:lnTo>
                  <a:lnTo>
                    <a:pt x="2626614" y="2626614"/>
                  </a:lnTo>
                  <a:lnTo>
                    <a:pt x="0" y="262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468770" y="12856527"/>
            <a:ext cx="2252785" cy="1689588"/>
            <a:chOff x="0" y="0"/>
            <a:chExt cx="3003713" cy="2252784"/>
          </a:xfrm>
        </p:grpSpPr>
        <p:sp>
          <p:nvSpPr>
            <p:cNvPr id="29" name="Freeform 29" descr="Uma imagem contendo Ícone  O conteúdo gerado por IA pode estar incorreto."/>
            <p:cNvSpPr/>
            <p:nvPr/>
          </p:nvSpPr>
          <p:spPr>
            <a:xfrm>
              <a:off x="0" y="0"/>
              <a:ext cx="3003677" cy="2252726"/>
            </a:xfrm>
            <a:custGeom>
              <a:avLst/>
              <a:gdLst/>
              <a:ahLst/>
              <a:cxnLst/>
              <a:rect l="l" t="t" r="r" b="b"/>
              <a:pathLst>
                <a:path w="3003677" h="2252726">
                  <a:moveTo>
                    <a:pt x="0" y="0"/>
                  </a:moveTo>
                  <a:lnTo>
                    <a:pt x="3003677" y="0"/>
                  </a:lnTo>
                  <a:lnTo>
                    <a:pt x="3003677" y="2252726"/>
                  </a:lnTo>
                  <a:lnTo>
                    <a:pt x="0" y="2252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2" r="-1" b="-84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577482" y="15350893"/>
            <a:ext cx="1567253" cy="1567253"/>
            <a:chOff x="0" y="0"/>
            <a:chExt cx="2089671" cy="2089671"/>
          </a:xfrm>
        </p:grpSpPr>
        <p:sp>
          <p:nvSpPr>
            <p:cNvPr id="31" name="Freeform 31" descr="Logotipo  O conteúdo gerado por IA pode estar incorreto."/>
            <p:cNvSpPr/>
            <p:nvPr/>
          </p:nvSpPr>
          <p:spPr>
            <a:xfrm>
              <a:off x="0" y="0"/>
              <a:ext cx="2089658" cy="2089658"/>
            </a:xfrm>
            <a:custGeom>
              <a:avLst/>
              <a:gdLst/>
              <a:ahLst/>
              <a:cxnLst/>
              <a:rect l="l" t="t" r="r" b="b"/>
              <a:pathLst>
                <a:path w="2089658" h="2089658">
                  <a:moveTo>
                    <a:pt x="0" y="0"/>
                  </a:moveTo>
                  <a:lnTo>
                    <a:pt x="2089658" y="0"/>
                  </a:lnTo>
                  <a:lnTo>
                    <a:pt x="2089658" y="2089658"/>
                  </a:lnTo>
                  <a:lnTo>
                    <a:pt x="0" y="208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4264020" y="15269125"/>
            <a:ext cx="2090947" cy="2090947"/>
            <a:chOff x="0" y="0"/>
            <a:chExt cx="2787929" cy="2787929"/>
          </a:xfrm>
        </p:grpSpPr>
        <p:sp>
          <p:nvSpPr>
            <p:cNvPr id="33" name="Freeform 33" descr="Ícone  O conteúdo gerado por IA pode estar incorreto."/>
            <p:cNvSpPr/>
            <p:nvPr/>
          </p:nvSpPr>
          <p:spPr>
            <a:xfrm>
              <a:off x="0" y="0"/>
              <a:ext cx="2787904" cy="2787904"/>
            </a:xfrm>
            <a:custGeom>
              <a:avLst/>
              <a:gdLst/>
              <a:ahLst/>
              <a:cxnLst/>
              <a:rect l="l" t="t" r="r" b="b"/>
              <a:pathLst>
                <a:path w="2787904" h="2787904">
                  <a:moveTo>
                    <a:pt x="0" y="0"/>
                  </a:moveTo>
                  <a:lnTo>
                    <a:pt x="2787904" y="0"/>
                  </a:lnTo>
                  <a:lnTo>
                    <a:pt x="2787904" y="2787904"/>
                  </a:lnTo>
                  <a:lnTo>
                    <a:pt x="0" y="2787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9386337" y="12519528"/>
            <a:ext cx="3646248" cy="2051040"/>
            <a:chOff x="0" y="0"/>
            <a:chExt cx="4861664" cy="2734720"/>
          </a:xfrm>
        </p:grpSpPr>
        <p:sp>
          <p:nvSpPr>
            <p:cNvPr id="43" name="Freeform 43" descr="Visual Studio logo and symbol, meaning, history, PNG"/>
            <p:cNvSpPr/>
            <p:nvPr/>
          </p:nvSpPr>
          <p:spPr>
            <a:xfrm>
              <a:off x="0" y="0"/>
              <a:ext cx="4861687" cy="2734691"/>
            </a:xfrm>
            <a:custGeom>
              <a:avLst/>
              <a:gdLst/>
              <a:ahLst/>
              <a:cxnLst/>
              <a:rect l="l" t="t" r="r" b="b"/>
              <a:pathLst>
                <a:path w="4861687" h="2734691">
                  <a:moveTo>
                    <a:pt x="0" y="0"/>
                  </a:moveTo>
                  <a:lnTo>
                    <a:pt x="4861687" y="0"/>
                  </a:lnTo>
                  <a:lnTo>
                    <a:pt x="4861687" y="2734691"/>
                  </a:lnTo>
                  <a:lnTo>
                    <a:pt x="0" y="273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1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5591430" y="18371872"/>
            <a:ext cx="11664380" cy="5936838"/>
            <a:chOff x="0" y="0"/>
            <a:chExt cx="10719833" cy="670888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719816" cy="6708902"/>
            </a:xfrm>
            <a:custGeom>
              <a:avLst/>
              <a:gdLst/>
              <a:ahLst/>
              <a:cxnLst/>
              <a:rect l="l" t="t" r="r" b="b"/>
              <a:pathLst>
                <a:path w="10719816" h="6708902">
                  <a:moveTo>
                    <a:pt x="0" y="0"/>
                  </a:moveTo>
                  <a:lnTo>
                    <a:pt x="10719816" y="0"/>
                  </a:lnTo>
                  <a:lnTo>
                    <a:pt x="10719816" y="6708902"/>
                  </a:lnTo>
                  <a:lnTo>
                    <a:pt x="0" y="6708902"/>
                  </a:lnTo>
                  <a:close/>
                </a:path>
              </a:pathLst>
            </a:custGeom>
            <a:blipFill>
              <a:blip r:embed="rId12"/>
              <a:stretch>
                <a:fillRect t="-1557" b="-1557"/>
              </a:stretch>
            </a:blipFill>
            <a:ln>
              <a:solidFill>
                <a:schemeClr val="tx1"/>
              </a:solidFill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375507" y="13701321"/>
            <a:ext cx="10040068" cy="6733566"/>
            <a:chOff x="0" y="0"/>
            <a:chExt cx="13386758" cy="897808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386815" cy="8978011"/>
            </a:xfrm>
            <a:custGeom>
              <a:avLst/>
              <a:gdLst/>
              <a:ahLst/>
              <a:cxnLst/>
              <a:rect l="l" t="t" r="r" b="b"/>
              <a:pathLst>
                <a:path w="13386815" h="8978011">
                  <a:moveTo>
                    <a:pt x="12915011" y="0"/>
                  </a:moveTo>
                  <a:lnTo>
                    <a:pt x="469011" y="0"/>
                  </a:lnTo>
                  <a:cubicBezTo>
                    <a:pt x="210820" y="0"/>
                    <a:pt x="0" y="210820"/>
                    <a:pt x="0" y="469011"/>
                  </a:cubicBezTo>
                  <a:lnTo>
                    <a:pt x="0" y="8978011"/>
                  </a:lnTo>
                  <a:lnTo>
                    <a:pt x="13386815" y="8978011"/>
                  </a:lnTo>
                  <a:lnTo>
                    <a:pt x="13386815" y="469011"/>
                  </a:lnTo>
                  <a:cubicBezTo>
                    <a:pt x="13384149" y="210820"/>
                    <a:pt x="13173329" y="0"/>
                    <a:pt x="12915011" y="0"/>
                  </a:cubicBezTo>
                  <a:close/>
                  <a:moveTo>
                    <a:pt x="12972923" y="8390382"/>
                  </a:moveTo>
                  <a:lnTo>
                    <a:pt x="408432" y="8390382"/>
                  </a:lnTo>
                  <a:lnTo>
                    <a:pt x="408432" y="529717"/>
                  </a:lnTo>
                  <a:lnTo>
                    <a:pt x="12973050" y="529717"/>
                  </a:lnTo>
                  <a:lnTo>
                    <a:pt x="12973050" y="839038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4" name="Freeform 54"/>
          <p:cNvSpPr/>
          <p:nvPr/>
        </p:nvSpPr>
        <p:spPr>
          <a:xfrm>
            <a:off x="757471" y="13512596"/>
            <a:ext cx="12421620" cy="7069552"/>
          </a:xfrm>
          <a:custGeom>
            <a:avLst/>
            <a:gdLst/>
            <a:ahLst/>
            <a:cxnLst/>
            <a:rect l="l" t="t" r="r" b="b"/>
            <a:pathLst>
              <a:path w="12421620" h="7069552">
                <a:moveTo>
                  <a:pt x="0" y="0"/>
                </a:moveTo>
                <a:lnTo>
                  <a:pt x="12421620" y="0"/>
                </a:lnTo>
                <a:lnTo>
                  <a:pt x="12421620" y="7069552"/>
                </a:lnTo>
                <a:lnTo>
                  <a:pt x="0" y="7069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7" name="Group 57"/>
          <p:cNvGrpSpPr/>
          <p:nvPr/>
        </p:nvGrpSpPr>
        <p:grpSpPr>
          <a:xfrm>
            <a:off x="438697" y="20737274"/>
            <a:ext cx="11911711" cy="55339"/>
            <a:chOff x="0" y="0"/>
            <a:chExt cx="15882281" cy="7378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882240" cy="73787"/>
            </a:xfrm>
            <a:custGeom>
              <a:avLst/>
              <a:gdLst/>
              <a:ahLst/>
              <a:cxnLst/>
              <a:rect l="l" t="t" r="r" b="b"/>
              <a:pathLst>
                <a:path w="15882240" h="73787">
                  <a:moveTo>
                    <a:pt x="0" y="0"/>
                  </a:moveTo>
                  <a:cubicBezTo>
                    <a:pt x="0" y="42164"/>
                    <a:pt x="34290" y="73787"/>
                    <a:pt x="73787" y="73787"/>
                  </a:cubicBezTo>
                  <a:lnTo>
                    <a:pt x="15808452" y="73787"/>
                  </a:lnTo>
                  <a:cubicBezTo>
                    <a:pt x="15850615" y="73787"/>
                    <a:pt x="15882240" y="39497"/>
                    <a:pt x="15882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681847" y="14098575"/>
            <a:ext cx="9423434" cy="5897552"/>
            <a:chOff x="0" y="0"/>
            <a:chExt cx="12564579" cy="786340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564618" cy="7863459"/>
            </a:xfrm>
            <a:custGeom>
              <a:avLst/>
              <a:gdLst/>
              <a:ahLst/>
              <a:cxnLst/>
              <a:rect l="l" t="t" r="r" b="b"/>
              <a:pathLst>
                <a:path w="12564618" h="7863459">
                  <a:moveTo>
                    <a:pt x="0" y="0"/>
                  </a:moveTo>
                  <a:lnTo>
                    <a:pt x="12564618" y="0"/>
                  </a:lnTo>
                  <a:lnTo>
                    <a:pt x="12564618" y="7863459"/>
                  </a:lnTo>
                  <a:lnTo>
                    <a:pt x="0" y="7863459"/>
                  </a:lnTo>
                  <a:close/>
                </a:path>
              </a:pathLst>
            </a:custGeom>
            <a:blipFill>
              <a:blip r:embed="rId15"/>
              <a:stretch>
                <a:fillRect l="-10761" r="-10761"/>
              </a:stretch>
            </a:blipFill>
          </p:spPr>
        </p:sp>
      </p:grpSp>
      <p:sp>
        <p:nvSpPr>
          <p:cNvPr id="61" name="Freeform 61"/>
          <p:cNvSpPr/>
          <p:nvPr/>
        </p:nvSpPr>
        <p:spPr>
          <a:xfrm>
            <a:off x="15436506" y="25779708"/>
            <a:ext cx="11974229" cy="6477415"/>
          </a:xfrm>
          <a:custGeom>
            <a:avLst/>
            <a:gdLst/>
            <a:ahLst/>
            <a:cxnLst/>
            <a:rect l="l" t="t" r="r" b="b"/>
            <a:pathLst>
              <a:path w="12249028" h="6997257">
                <a:moveTo>
                  <a:pt x="0" y="0"/>
                </a:moveTo>
                <a:lnTo>
                  <a:pt x="12249028" y="0"/>
                </a:lnTo>
                <a:lnTo>
                  <a:pt x="12249028" y="6997257"/>
                </a:lnTo>
                <a:lnTo>
                  <a:pt x="0" y="69972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62" name="TextBox 62"/>
          <p:cNvSpPr txBox="1"/>
          <p:nvPr/>
        </p:nvSpPr>
        <p:spPr>
          <a:xfrm>
            <a:off x="-6945615" y="-9038125"/>
            <a:ext cx="13101971" cy="287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Sobre a equipe</a:t>
            </a:r>
          </a:p>
          <a:p>
            <a:pPr algn="just">
              <a:lnSpc>
                <a:spcPts val="4479"/>
              </a:lnSpc>
            </a:pPr>
            <a:r>
              <a:rPr lang="en-US" sz="3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4320"/>
              </a:lnSpc>
            </a:pPr>
            <a:endParaRPr lang="en-US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320"/>
              </a:lnSpc>
            </a:pPr>
            <a:endParaRPr lang="en-US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320"/>
              </a:lnSpc>
            </a:pPr>
            <a:endParaRPr lang="en-US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4744594" y="5009450"/>
            <a:ext cx="13101971" cy="441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Problema</a:t>
            </a:r>
            <a:r>
              <a:rPr lang="en-US" sz="36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 ser </a:t>
            </a:r>
            <a:r>
              <a:rPr lang="en-US" sz="36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tratado</a:t>
            </a:r>
            <a:endParaRPr lang="en-US" sz="36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4320"/>
              </a:lnSpc>
            </a:pPr>
            <a:endParaRPr lang="en-US" sz="36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O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um site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institucional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o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Instituto Alma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governamental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ações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sociais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campanhas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doação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Atualmente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ONG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enfrenta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dificuldades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divulgar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iniciativas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arrecadar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doações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forma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pois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ainda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possui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digital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eficiente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conecte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ações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algn="just">
              <a:lnSpc>
                <a:spcPts val="3199"/>
              </a:lnSpc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3260" y="33560563"/>
            <a:ext cx="13136030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  <a:r>
              <a:rPr lang="en-US" sz="36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proposta</a:t>
            </a:r>
            <a:endParaRPr lang="en-US" sz="36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Arial Bold" panose="020B0604020202020204" charset="0"/>
                <a:ea typeface="Arial"/>
                <a:cs typeface="Arial Bold" panose="020B0604020202020204" charset="0"/>
                <a:sym typeface="Arial"/>
              </a:rPr>
              <a:t> 	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Desenvolvimento de um site institucional completo e funcional para o Instituto Alma, voltado à divulgação de campanhas e à transparência nas ações, um canal de aproximação entre a ONG e seus apoiadores. fortalecendo a identidade digital do Instituto Alma e estimular a cultura de doação de forma acessível, transparente e sustentável.</a:t>
            </a: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4738224" y="33560563"/>
            <a:ext cx="13108341" cy="402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Futuro</a:t>
            </a:r>
            <a:r>
              <a:rPr lang="en-US" sz="36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do </a:t>
            </a:r>
            <a:r>
              <a:rPr lang="en-US" sz="36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projeto</a:t>
            </a:r>
            <a:endParaRPr lang="en-US" sz="36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4320"/>
              </a:lnSpc>
            </a:pPr>
            <a:endParaRPr lang="en-US" sz="36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pt-BR" sz="3200" dirty="0"/>
              <a:t>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Possíveis expansões e melhorias: Integração com redes sociais e aplicativos de mensagens, ampliando a divulgação e o engajamento. Criação de uma área interativa para depoimentos de beneficiários e apoiadores. Meta futura: transformar o site em uma plataforma completa de engajamento social, fortalecendo o vínculo entre a ONG e a comunidade.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050871" y="10360893"/>
            <a:ext cx="12685939" cy="15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58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Imagens e ferramentas do Projeto</a:t>
            </a:r>
          </a:p>
          <a:p>
            <a:pPr algn="just">
              <a:lnSpc>
                <a:spcPts val="4479"/>
              </a:lnSpc>
            </a:pPr>
            <a:r>
              <a:rPr lang="en-US" sz="3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</a:p>
        </p:txBody>
      </p:sp>
      <p:sp>
        <p:nvSpPr>
          <p:cNvPr id="72" name="TextBox 63">
            <a:extLst>
              <a:ext uri="{FF2B5EF4-FFF2-40B4-BE49-F238E27FC236}">
                <a16:creationId xmlns:a16="http://schemas.microsoft.com/office/drawing/2014/main" id="{754E4FB9-76C3-495F-B3D3-16816D77AA02}"/>
              </a:ext>
            </a:extLst>
          </p:cNvPr>
          <p:cNvSpPr txBox="1"/>
          <p:nvPr/>
        </p:nvSpPr>
        <p:spPr>
          <a:xfrm>
            <a:off x="953423" y="5014161"/>
            <a:ext cx="13101971" cy="436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pt-BR" sz="3600" b="1" dirty="0">
                <a:latin typeface="Arial Bold" panose="020B0604020202020204" charset="0"/>
                <a:cs typeface="Arial Bold" panose="020B0604020202020204" charset="0"/>
              </a:rPr>
              <a:t>Sobre a equipe</a:t>
            </a:r>
          </a:p>
          <a:p>
            <a:pPr algn="just">
              <a:lnSpc>
                <a:spcPts val="4320"/>
              </a:lnSpc>
            </a:pPr>
            <a:endParaRPr lang="pt-BR" sz="3200" dirty="0">
              <a:latin typeface="Arial Bold" panose="020B0604020202020204" charset="0"/>
              <a:cs typeface="Arial Bold" panose="020B0604020202020204" charset="0"/>
            </a:endParaRPr>
          </a:p>
          <a:p>
            <a:pPr algn="just">
              <a:lnSpc>
                <a:spcPts val="4320"/>
              </a:lnSpc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O projeto conta com uma equipe formada por quatro integrantes,</a:t>
            </a:r>
          </a:p>
          <a:p>
            <a:pPr algn="just">
              <a:lnSpc>
                <a:spcPts val="4320"/>
              </a:lnSpc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responsáveis por planejar, desenvolver, organizar e apresentar o site.</a:t>
            </a:r>
          </a:p>
          <a:p>
            <a:pPr algn="just">
              <a:lnSpc>
                <a:spcPts val="4320"/>
              </a:lnSpc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Cada membro atua em uma área específica, como design,</a:t>
            </a:r>
          </a:p>
          <a:p>
            <a:pPr algn="just">
              <a:lnSpc>
                <a:spcPts val="4320"/>
              </a:lnSpc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desenvolvimento, conteúdo e gestão, contribuindo com suas</a:t>
            </a:r>
          </a:p>
          <a:p>
            <a:pPr algn="just">
              <a:lnSpc>
                <a:spcPts val="4320"/>
              </a:lnSpc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habilidades para garantir a qualidade e o bom funcionamento da</a:t>
            </a:r>
          </a:p>
          <a:p>
            <a:pPr algn="just">
              <a:lnSpc>
                <a:spcPts val="4320"/>
              </a:lnSpc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plataforma.</a:t>
            </a:r>
            <a:endParaRPr lang="en-US" sz="2666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F0886A2F-1746-4797-9743-57D2D78190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243" y="28439969"/>
            <a:ext cx="13044082" cy="47480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780FA214-3C63-454D-BF2E-81CE98DD3B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712" y="22909084"/>
            <a:ext cx="13003613" cy="45460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309</Words>
  <Application>Microsoft Office PowerPoint</Application>
  <PresentationFormat>Personalizar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Calibri</vt:lpstr>
      <vt:lpstr>Arial</vt:lpstr>
      <vt:lpstr>Arial Bold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Banner_Alma.pptx</dc:title>
  <cp:lastModifiedBy>25027941</cp:lastModifiedBy>
  <cp:revision>6</cp:revision>
  <dcterms:created xsi:type="dcterms:W3CDTF">2006-08-16T00:00:00Z</dcterms:created>
  <dcterms:modified xsi:type="dcterms:W3CDTF">2025-11-06T00:46:02Z</dcterms:modified>
  <dc:identifier>DAG3rdm3z5Y</dc:identifier>
</cp:coreProperties>
</file>